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341" r:id="rId5"/>
    <p:sldId id="327" r:id="rId6"/>
    <p:sldId id="289" r:id="rId7"/>
    <p:sldId id="291" r:id="rId8"/>
    <p:sldId id="296" r:id="rId9"/>
    <p:sldId id="297" r:id="rId10"/>
    <p:sldId id="298" r:id="rId11"/>
    <p:sldId id="299" r:id="rId12"/>
    <p:sldId id="300" r:id="rId13"/>
    <p:sldId id="295" r:id="rId14"/>
  </p:sldIdLst>
  <p:sldSz cx="12192000" cy="6858000"/>
  <p:notesSz cx="6858000" cy="9144000"/>
  <p:embeddedFontLst>
    <p:embeddedFont>
      <p:font typeface="Adobe Garamond Pro" panose="02020502060506020403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96" y="5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7DA70-B503-1645-A111-858C3E791C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048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7DA70-B503-1645-A111-858C3E791C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812337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4.5: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Ethical Data Collection and Model Testing Regarding Human Subjects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53006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Human-Subject Data for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need this data for your model?</a:t>
            </a:r>
          </a:p>
          <a:p>
            <a:pPr lvl="1"/>
            <a:r>
              <a:rPr lang="en-US" dirty="0"/>
              <a:t>How much do you actually need?</a:t>
            </a:r>
          </a:p>
          <a:p>
            <a:r>
              <a:rPr lang="en-US" dirty="0"/>
              <a:t>Do the data subjects know you are collecting this data?</a:t>
            </a:r>
          </a:p>
          <a:p>
            <a:pPr lvl="1"/>
            <a:r>
              <a:rPr lang="en-US" dirty="0"/>
              <a:t>Have they given meaningful, informed consent?</a:t>
            </a:r>
          </a:p>
          <a:p>
            <a:r>
              <a:rPr lang="en-US" dirty="0"/>
              <a:t>How, if at all, </a:t>
            </a:r>
            <a:r>
              <a:rPr lang="en-US" dirty="0" err="1"/>
              <a:t>wil</a:t>
            </a:r>
            <a:r>
              <a:rPr lang="hu-HU" dirty="0"/>
              <a:t>l the </a:t>
            </a:r>
            <a:r>
              <a:rPr lang="en-US" dirty="0"/>
              <a:t>data subjects benefit? </a:t>
            </a:r>
            <a:r>
              <a:rPr lang="hu-HU" dirty="0"/>
              <a:t>What about s</a:t>
            </a:r>
            <a:r>
              <a:rPr lang="en-US" dirty="0" err="1"/>
              <a:t>ociety</a:t>
            </a:r>
            <a:r>
              <a:rPr lang="en-US" dirty="0"/>
              <a:t>?</a:t>
            </a:r>
          </a:p>
          <a:p>
            <a:r>
              <a:rPr lang="en-US" dirty="0"/>
              <a:t>What risks will the data subjects face from data collection or from the testing of your model?</a:t>
            </a:r>
          </a:p>
          <a:p>
            <a:r>
              <a:rPr lang="en-US" dirty="0"/>
              <a:t>Could a less invasive method provide equal insight?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8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Evasion and attacks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drift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Efficiency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Accuracy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Interpretability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goals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capabilities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Privacy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Fairness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cleaning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Feature selection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Pinpoint needs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acquisition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labeling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A7E67-1463-4B8A-ADF1-9E23CEF7D86E}"/>
              </a:ext>
            </a:extLst>
          </p:cNvPr>
          <p:cNvSpPr/>
          <p:nvPr/>
        </p:nvSpPr>
        <p:spPr>
          <a:xfrm>
            <a:off x="140303" y="2906839"/>
            <a:ext cx="2650031" cy="21294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59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Evasion and attacks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drift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Efficiency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Accuracy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Interpretability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goals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capabilities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Privacy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Fairness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cleaning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Feature selection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Pinpoint needs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acquisition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labeling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A7E67-1463-4B8A-ADF1-9E23CEF7D86E}"/>
              </a:ext>
            </a:extLst>
          </p:cNvPr>
          <p:cNvSpPr/>
          <p:nvPr/>
        </p:nvSpPr>
        <p:spPr>
          <a:xfrm>
            <a:off x="7332956" y="97648"/>
            <a:ext cx="2982896" cy="21294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21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FAMOUS FAILURES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The Monster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University of Iowa, Wendell Johnson and Mary Tudor (1939)</a:t>
            </a:r>
          </a:p>
          <a:p>
            <a:r>
              <a:rPr lang="en-US" dirty="0"/>
              <a:t>Affirmation/criticism in speech therapy</a:t>
            </a:r>
          </a:p>
          <a:p>
            <a:r>
              <a:rPr lang="en-US" dirty="0"/>
              <a:t>Participants: 22 orphan children</a:t>
            </a:r>
          </a:p>
          <a:p>
            <a:r>
              <a:rPr lang="en-US" dirty="0"/>
              <a:t>Group 1: positive speech therapy / praise</a:t>
            </a:r>
          </a:p>
          <a:p>
            <a:r>
              <a:rPr lang="en-US" dirty="0"/>
              <a:t>Group 2: criticism for every imperfection</a:t>
            </a:r>
          </a:p>
          <a:p>
            <a:r>
              <a:rPr lang="en-US" dirty="0"/>
              <a:t>Children in the second group developed permanent speech issues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Placeholder 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4140F03-59E5-4DEF-B274-22E279C71F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06" r="2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Tuskegee Syphilis Experiment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United States Public Health Service and Tuskegee University.</a:t>
            </a:r>
            <a:r>
              <a:rPr lang="en-US" i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Tuskegee Study of Untreated Syphilis in the Negro Male. 1932-1972</a:t>
            </a:r>
          </a:p>
          <a:p>
            <a:r>
              <a:rPr lang="en-US" dirty="0"/>
              <a:t>Participants: 600 impoverished, African-American sharecroppers</a:t>
            </a:r>
          </a:p>
          <a:p>
            <a:pPr lvl="1"/>
            <a:r>
              <a:rPr lang="en-US" dirty="0"/>
              <a:t>399 with syphilis, 201 without (control group)</a:t>
            </a:r>
          </a:p>
          <a:p>
            <a:r>
              <a:rPr lang="en-US" dirty="0"/>
              <a:t>Not told they had syphilis</a:t>
            </a:r>
          </a:p>
          <a:p>
            <a:r>
              <a:rPr lang="en-US" dirty="0"/>
              <a:t>Not treated with penicillin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Placeholder 8" descr="Text, letter&#10;&#10;Description automatically generated">
            <a:extLst>
              <a:ext uri="{FF2B5EF4-FFF2-40B4-BE49-F238E27FC236}">
                <a16:creationId xmlns:a16="http://schemas.microsoft.com/office/drawing/2014/main" id="{EBC3A98F-09C8-45E4-9FD3-1EA76A42DB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6262" t="18549" r="9274"/>
          <a:stretch/>
        </p:blipFill>
        <p:spPr>
          <a:xfrm>
            <a:off x="8278189" y="0"/>
            <a:ext cx="3917123" cy="5987503"/>
          </a:xfrm>
        </p:spPr>
      </p:pic>
    </p:spTree>
    <p:extLst>
      <p:ext uri="{BB962C8B-B14F-4D97-AF65-F5344CB8AC3E}">
        <p14:creationId xmlns:p14="http://schemas.microsoft.com/office/powerpoint/2010/main" val="222278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Emotional Contagion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Adam D. I. Kramer, Jamie E. Guillory, and Jeffrey T. Hancock. Experimental evidence of massive-scale emotional contagion through social networks. PNAS 111(24):8788-8790, June 17, 2014</a:t>
            </a:r>
          </a:p>
          <a:p>
            <a:r>
              <a:rPr lang="en-US" dirty="0"/>
              <a:t>A friend expressing emotion can impact the emotion of someone else</a:t>
            </a:r>
          </a:p>
          <a:p>
            <a:r>
              <a:rPr lang="en-US" dirty="0"/>
              <a:t>Participants: 689,003 Facebook users</a:t>
            </a:r>
          </a:p>
          <a:p>
            <a:pPr lvl="1"/>
            <a:r>
              <a:rPr lang="en-US" dirty="0"/>
              <a:t>Varied emotional expressions in News Feed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698BCA-76D9-423A-814E-64372581C4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970" r="39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17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Subjects</a:t>
            </a:r>
          </a:p>
        </p:txBody>
      </p:sp>
    </p:spTree>
    <p:extLst>
      <p:ext uri="{BB962C8B-B14F-4D97-AF65-F5344CB8AC3E}">
        <p14:creationId xmlns:p14="http://schemas.microsoft.com/office/powerpoint/2010/main" val="3265391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Protection of Human Subjects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Belmont Report (1978)</a:t>
            </a:r>
          </a:p>
          <a:p>
            <a:pPr lvl="1"/>
            <a:r>
              <a:rPr lang="en-US" dirty="0"/>
              <a:t>Respect for persons (informed consent)</a:t>
            </a:r>
          </a:p>
          <a:p>
            <a:pPr lvl="1"/>
            <a:r>
              <a:rPr lang="en-US" dirty="0"/>
              <a:t>Beneficence (maximize benefits vs. risks)</a:t>
            </a:r>
          </a:p>
          <a:p>
            <a:pPr lvl="1"/>
            <a:r>
              <a:rPr lang="en-US" dirty="0"/>
              <a:t>Justice (do not exploit / fair distribution)</a:t>
            </a:r>
          </a:p>
          <a:p>
            <a:r>
              <a:rPr lang="en-US" dirty="0"/>
              <a:t>Menlo Report (2012)</a:t>
            </a:r>
          </a:p>
          <a:p>
            <a:pPr lvl="1"/>
            <a:r>
              <a:rPr lang="en-US" dirty="0"/>
              <a:t>Respect for the law / public interest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6422DFDB-ED76-4375-B472-EB780437AC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040" r="80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1364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452</Words>
  <Application>Microsoft Office PowerPoint</Application>
  <PresentationFormat>Widescreen</PresentationFormat>
  <Paragraphs>114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Adobe Garamond Pro</vt:lpstr>
      <vt:lpstr>Office Theme</vt:lpstr>
      <vt:lpstr>2_Office Theme</vt:lpstr>
      <vt:lpstr>1_Office Theme</vt:lpstr>
      <vt:lpstr>PowerPoint Presentation</vt:lpstr>
      <vt:lpstr>PowerPoint Presentation</vt:lpstr>
      <vt:lpstr>PowerPoint Presentation</vt:lpstr>
      <vt:lpstr>FAMOUS FAILURES</vt:lpstr>
      <vt:lpstr>The Monster Study</vt:lpstr>
      <vt:lpstr>Tuskegee Syphilis Experiment</vt:lpstr>
      <vt:lpstr>Emotional Contagion Study</vt:lpstr>
      <vt:lpstr>Human Subjects</vt:lpstr>
      <vt:lpstr>Protection of Human Subjects</vt:lpstr>
      <vt:lpstr>Business Applications</vt:lpstr>
      <vt:lpstr>Human-Subject Data for Cybersecurity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111</cp:revision>
  <cp:lastPrinted>2019-10-22T16:35:22Z</cp:lastPrinted>
  <dcterms:created xsi:type="dcterms:W3CDTF">2019-10-07T15:32:39Z</dcterms:created>
  <dcterms:modified xsi:type="dcterms:W3CDTF">2021-04-09T19:11:17Z</dcterms:modified>
</cp:coreProperties>
</file>